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59" r:id="rId4"/>
    <p:sldId id="260" r:id="rId5"/>
    <p:sldId id="261" r:id="rId6"/>
    <p:sldId id="276" r:id="rId7"/>
    <p:sldId id="262" r:id="rId8"/>
    <p:sldId id="263" r:id="rId9"/>
    <p:sldId id="277" r:id="rId10"/>
    <p:sldId id="264" r:id="rId11"/>
    <p:sldId id="265" r:id="rId12"/>
    <p:sldId id="278" r:id="rId13"/>
    <p:sldId id="279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-6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1702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0275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1587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2108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570" y="931803"/>
            <a:ext cx="7588155" cy="2497197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570" y="3548418"/>
            <a:ext cx="7588155" cy="98263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2675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675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0659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972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0008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225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4513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1213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rise" dir="t"/>
            </a:scene3d>
            <a:sp3d extrusionH="57150" contourW="12700" prstMaterial="matte">
              <a:bevelT w="38100" h="38100"/>
              <a:contourClr>
                <a:srgbClr val="565400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4869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777400"/>
          </a:solidFill>
          <a:latin typeface="Intro " panose="02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?lr=2&amp;source=wiz" TargetMode="External"/><Relationship Id="rId7" Type="http://schemas.openxmlformats.org/officeDocument/2006/relationships/image" Target="../media/image31.jpeg"/><Relationship Id="rId2" Type="http://schemas.openxmlformats.org/officeDocument/2006/relationships/hyperlink" Target="http://www.krugosvet.ru/articles/15/1001543/1001543a1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A%D0%B0%D1%80%D1%82%D0%B8%D0%BD%D0%BA%D0%B8%20%D1%87%D0%B8%D1%81%D0%BB%D0%B0%2013&amp;lr=213&amp;noreask=1&amp;source=wiz" TargetMode="External"/><Relationship Id="rId5" Type="http://schemas.openxmlformats.org/officeDocument/2006/relationships/hyperlink" Target="http://images.yandex.ru/?lr=213&amp;source=wiz" TargetMode="External"/><Relationship Id="rId4" Type="http://schemas.openxmlformats.org/officeDocument/2006/relationships/hyperlink" Target="http://images.yandex.ru/yandsearch?text=%D0%98%D0%B7%D0%B2%D0%B5%D1%81%D1%82%D0%BD%D1%8B%D0%B5%20%D0%BB%D1%8E%D0%B4%D0%B8,%20%D1%80%D0%BE%D0%B4%D0%B8%D0%B2%D1%88%D0%B8%D0%B5%D1%81%D1%8F%20%2013%20%D1%87%D0%B8%D1%81%D0%BB%D0%B0&amp;lr=2&amp;noreask=1&amp;source=wiz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483DC-FE5F-40E2-BF98-9004B9D0B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1252127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ЗАГАДКА ЧИСЛА 13</a:t>
            </a:r>
            <a:endParaRPr lang="ru-RU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7F93EE9-506F-4E4B-8C27-A2001EA24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/>
              <a:t>Подготовила </a:t>
            </a:r>
            <a:r>
              <a:rPr lang="ru-RU" dirty="0" smtClean="0"/>
              <a:t>ученица 4 класса МБОУ « </a:t>
            </a:r>
            <a:r>
              <a:rPr lang="ru-RU" dirty="0" err="1" smtClean="0"/>
              <a:t>Хетовская</a:t>
            </a:r>
            <a:r>
              <a:rPr lang="ru-RU" dirty="0" smtClean="0"/>
              <a:t> средняя школа» </a:t>
            </a:r>
            <a:r>
              <a:rPr lang="ru-RU" dirty="0" err="1" smtClean="0"/>
              <a:t>Бунькова</a:t>
            </a:r>
            <a:r>
              <a:rPr lang="ru-RU" dirty="0" smtClean="0"/>
              <a:t> Александра</a:t>
            </a:r>
          </a:p>
          <a:p>
            <a:pPr algn="r"/>
            <a:r>
              <a:rPr lang="ru-RU" dirty="0" smtClean="0"/>
              <a:t>Руководитель: учитель МБОУ «</a:t>
            </a:r>
            <a:r>
              <a:rPr lang="ru-RU" dirty="0" err="1" smtClean="0"/>
              <a:t>Хетовская</a:t>
            </a:r>
            <a:r>
              <a:rPr lang="ru-RU" dirty="0" smtClean="0"/>
              <a:t> средняя школа» </a:t>
            </a:r>
            <a:r>
              <a:rPr lang="ru-RU" dirty="0" err="1" smtClean="0"/>
              <a:t>Лисая</a:t>
            </a:r>
            <a:r>
              <a:rPr lang="ru-RU" dirty="0" smtClean="0"/>
              <a:t> А.Л.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625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613709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Минусы числа 13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28650" y="1209368"/>
            <a:ext cx="3604137" cy="5206180"/>
          </a:xfrm>
        </p:spPr>
        <p:txBody>
          <a:bodyPr>
            <a:normAutofit fontScale="77500" lnSpcReduction="20000"/>
          </a:bodyPr>
          <a:lstStyle/>
          <a:p>
            <a:pPr marL="548640" indent="-411480" algn="ctr">
              <a:buClr>
                <a:schemeClr val="tx1">
                  <a:shade val="95000"/>
                </a:schemeClr>
              </a:buClr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algn="ct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Ещё древнегреческий  поэт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Гесиод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советовал    крестьянам не начинать посев тринадцатого числа. </a:t>
            </a:r>
          </a:p>
          <a:p>
            <a:pPr marL="548640" indent="-411480" algn="ct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Ближнем Востоке и </a:t>
            </a:r>
          </a:p>
          <a:p>
            <a:pPr marL="548640" indent="-411480" algn="ct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Китае тринадцать считается числом смерти. </a:t>
            </a:r>
          </a:p>
          <a:p>
            <a:pPr marL="548640" indent="-411480" algn="ct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особенно </a:t>
            </a:r>
          </a:p>
          <a:p>
            <a:pPr marL="548640" indent="-411480" algn="ct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несчастливо, если выпадает на пятницу - день распятия Христа. </a:t>
            </a:r>
          </a:p>
          <a:p>
            <a:pPr marL="548640" indent="-411480" algn="ct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Кроме того, в христианстве</a:t>
            </a:r>
          </a:p>
          <a:p>
            <a:pPr algn="ctr">
              <a:buFontTx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13 – символ предательства</a:t>
            </a:r>
            <a:endParaRPr lang="ru-RU" dirty="0"/>
          </a:p>
        </p:txBody>
      </p:sp>
      <p:pic>
        <p:nvPicPr>
          <p:cNvPr id="7" name="Содержимое 6" descr="http://www.cultin.ru/writers-images/gesiod_0.gif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456903" y="1371600"/>
            <a:ext cx="2639962" cy="2005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update.gci.org/wp-content/uploads/2015/03/Peter_Paul_Rubens_-_Christ_on_the_Cross_between_the_Two_Thieves-1619-_public-domain-Wikimedia-744x1024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438" y="3539614"/>
            <a:ext cx="3259393" cy="28611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613709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Минусы числа 13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28650" y="1224116"/>
            <a:ext cx="3886200" cy="5206181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Плохой приметой считается, если за столом собрались 13 человек: люди верят, что тот из них, кто первым встанет из-за стола, — скоро умрет. Особо суеверные люди вообще стараются не выходить из дома 13-го числа каждого месяца, особенно если оно приходится на пятницу.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84905" y="1253613"/>
            <a:ext cx="3886200" cy="523567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Ведь по древним славянским преданиям, в пятницу, 13-го вся нечистая сила собирается на Лысой горе и устраивает шабаш. </a:t>
            </a:r>
            <a:endParaRPr lang="ru-RU" dirty="0"/>
          </a:p>
        </p:txBody>
      </p:sp>
      <p:pic>
        <p:nvPicPr>
          <p:cNvPr id="7" name="Содержимое 6" descr="13 число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14452" y="3790335"/>
            <a:ext cx="3436374" cy="265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9657" y="516194"/>
            <a:ext cx="7886700" cy="48669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ИЗУЧЕНИЕ ОБЩЕСТВЕННОГО МНЕНИЯ: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40160" y="1002891"/>
          <a:ext cx="7886700" cy="3214772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3604137"/>
                <a:gridCol w="1653663"/>
                <a:gridCol w="2628900"/>
              </a:tblGrid>
              <a:tr h="553724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          ВОПРОСЫ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            ДА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                    НЕТ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8858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Суеверный</a:t>
                      </a:r>
                      <a:r>
                        <a:rPr lang="ru-RU" sz="2000" baseline="0" dirty="0" smtClean="0"/>
                        <a:t> ли Вы человек?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        8</a:t>
                      </a:r>
                      <a:endParaRPr lang="ru-RU" sz="2400" dirty="0"/>
                    </a:p>
                  </a:txBody>
                  <a:tcPr/>
                </a:tc>
              </a:tr>
              <a:tr h="77180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Считаете ли Вы число 13 несчастливым числом?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        9</a:t>
                      </a:r>
                      <a:endParaRPr lang="ru-RU" sz="2400" dirty="0"/>
                    </a:p>
                  </a:txBody>
                  <a:tcPr/>
                </a:tc>
              </a:tr>
              <a:tr h="48858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Боитесь ли Вы пятницу 13?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        8</a:t>
                      </a:r>
                      <a:endParaRPr lang="ru-RU" sz="2400" dirty="0"/>
                    </a:p>
                  </a:txBody>
                  <a:tcPr/>
                </a:tc>
              </a:tr>
              <a:tr h="91208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Стали бы Вы жить в гостинице на 13 этаже,</a:t>
                      </a:r>
                      <a:r>
                        <a:rPr lang="ru-RU" sz="2000" baseline="0" dirty="0" smtClean="0"/>
                        <a:t> в 13 номере?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9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                  2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07923" y="4173792"/>
          <a:ext cx="7742903" cy="2804160"/>
        </p:xfrm>
        <a:graphic>
          <a:graphicData uri="http://schemas.openxmlformats.org/drawingml/2006/table">
            <a:tbl>
              <a:tblPr/>
              <a:tblGrid>
                <a:gridCol w="7742903"/>
              </a:tblGrid>
              <a:tr h="230074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 вопрос</a:t>
                      </a:r>
                      <a:r>
                        <a:rPr lang="ru-RU" sz="1600" baseline="0" dirty="0" smtClean="0"/>
                        <a:t> : «Самое распространенное суеверие?»  ребята ответили: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/>
                        <a:t>Встретить человека с пустыми вёдрами – 1 человек: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/>
                        <a:t>Пятница 13 – 3 человека;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/>
                        <a:t>Чёрная кошка пробежала дорогу – 4 человека.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="0" u="none" baseline="0" dirty="0" smtClean="0"/>
                        <a:t>ВЫВОД:    Большинство одноклассников не являются  суеверными людьми и не считают число 13 каким то особенным.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="0" u="none" baseline="0" dirty="0" smtClean="0"/>
                        <a:t>В нашей школе не оказалось ни одного человека, который родился 13 числа, поэтому  мы опросили знакомых людей и выяснили, что ни один из них не считает дату своего рождения  какой то особенной и влияющей на судьбу.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600" b="0" u="none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79068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АНАЛИЗ УСПЕВАЕМРСТИ ОБУЧАЮЩИХСЯ 4 КЛАССА  13 ЧИСЛА КАЖДОГО  МЕСЯЦА В ЭТОМ УЧЕБНОМ 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ГОДУ: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762000" y="1385888"/>
          <a:ext cx="7886700" cy="359664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577340"/>
                <a:gridCol w="1577340"/>
                <a:gridCol w="1577340"/>
                <a:gridCol w="1577340"/>
                <a:gridCol w="157734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    МЕСЯЦ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 «5»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  «4»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«3»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«2»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r>
                        <a:rPr lang="ru-RU" baseline="0" dirty="0" smtClean="0"/>
                        <a:t> (пятница)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 (воскресенье)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</a:t>
                      </a:r>
                      <a:r>
                        <a:rPr lang="ru-RU" baseline="0" dirty="0" smtClean="0"/>
                        <a:t>  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 (среда)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 (пятница)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Январь(понедельник)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371600" y="5279923"/>
          <a:ext cx="6902245" cy="943896"/>
        </p:xfrm>
        <a:graphic>
          <a:graphicData uri="http://schemas.openxmlformats.org/drawingml/2006/table">
            <a:tbl>
              <a:tblPr/>
              <a:tblGrid>
                <a:gridCol w="6902245"/>
              </a:tblGrid>
              <a:tr h="943896">
                <a:tc>
                  <a:txBody>
                    <a:bodyPr/>
                    <a:lstStyle/>
                    <a:p>
                      <a:r>
                        <a:rPr lang="ru-RU" dirty="0" smtClean="0"/>
                        <a:t>ВЫВОД:     Анализ успеваемости обучающихся</a:t>
                      </a:r>
                      <a:r>
                        <a:rPr lang="ru-RU" baseline="0" dirty="0" smtClean="0"/>
                        <a:t> показал, что  количество положительных и отрицательных отметок, получаемых 13 числа, не отличается от количества их в другие дни.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294969"/>
            <a:ext cx="7886700" cy="4719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Интересные факты о числе 13: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12955" y="988142"/>
            <a:ext cx="4101895" cy="5397910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 smtClean="0"/>
              <a:t>В годы ВОВ число 13 оказалось счастливым для советского флота. В частности:</a:t>
            </a:r>
          </a:p>
          <a:p>
            <a:r>
              <a:rPr lang="ru-RU" sz="3200" dirty="0" smtClean="0"/>
              <a:t>Бот с бортовым номером 13 на Северном флоте в тумане наткнулся на плавучую мину. Мина не взорвалась.</a:t>
            </a:r>
          </a:p>
          <a:p>
            <a:r>
              <a:rPr lang="ru-RU" sz="3200" dirty="0" smtClean="0"/>
              <a:t>Эсминец «Сообразительный» Черноморского флота, имеющий бортовой номер 13, всю войну активно участвовал в боевых действиях, выполнил 218 походов в море, при этом на корабле не погибло даже в боевых действиях ни одного человека.</a:t>
            </a:r>
          </a:p>
          <a:p>
            <a:r>
              <a:rPr lang="ru-RU" sz="3200" dirty="0" smtClean="0"/>
              <a:t>«С-13» - советская дизель-электрическая торпедная подводная лодка времен ВОВ была самой удачливой на Балтийском флоте. Участвуя в самых рискованных боевых операциях, она «возвращалась буквально с того света».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29150" y="811161"/>
            <a:ext cx="4057650" cy="5589639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«</a:t>
            </a:r>
            <a:r>
              <a:rPr lang="ru-RU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Трискайдекафобия</a:t>
            </a: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»</a:t>
            </a:r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-</a:t>
            </a:r>
            <a:b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боязнь числа 13.</a:t>
            </a:r>
            <a:r>
              <a:rPr lang="ru-RU" sz="1800" dirty="0" smtClean="0"/>
              <a:t> </a:t>
            </a:r>
            <a:r>
              <a:rPr lang="ru-RU" sz="2000" b="1" dirty="0" err="1" smtClean="0"/>
              <a:t>Параскаведекатриафобия</a:t>
            </a:r>
            <a:r>
              <a:rPr lang="ru-RU" sz="2000" b="1" dirty="0" smtClean="0"/>
              <a:t> </a:t>
            </a:r>
            <a:r>
              <a:rPr lang="ru-RU" sz="2000" dirty="0" smtClean="0"/>
              <a:t>или </a:t>
            </a:r>
            <a:r>
              <a:rPr lang="ru-RU" sz="2000" dirty="0" err="1" smtClean="0"/>
              <a:t>фриггатрискаидекафобия</a:t>
            </a:r>
            <a:r>
              <a:rPr lang="ru-RU" sz="2000" dirty="0" smtClean="0"/>
              <a:t> </a:t>
            </a:r>
            <a:r>
              <a:rPr lang="ru-RU" sz="1800" dirty="0" smtClean="0"/>
              <a:t>– страх пятницы 13-го</a:t>
            </a:r>
          </a:p>
          <a:p>
            <a:r>
              <a:rPr lang="ru-RU" sz="1800" dirty="0" smtClean="0"/>
              <a:t>В России несчастливым числом считается число13, а называют его «чёртовой дюжиной».</a:t>
            </a:r>
          </a:p>
          <a:p>
            <a:r>
              <a:rPr lang="ru-RU" sz="1800" dirty="0" smtClean="0"/>
              <a:t>В Англии считают, что число 13 приносит несчастья, но зовётся оно «пекарской дюжиной».</a:t>
            </a:r>
          </a:p>
          <a:p>
            <a:r>
              <a:rPr lang="ru-RU" sz="1800" dirty="0" smtClean="0"/>
              <a:t>В Мексике 13 является священным числом, мексиканцы  поклоняются 13 богам.</a:t>
            </a:r>
          </a:p>
          <a:p>
            <a:r>
              <a:rPr lang="ru-RU" sz="1800" dirty="0" smtClean="0"/>
              <a:t>Что касается японцев, корейцев и китайцев, то они считают число 13 счастливым, устраивая часто свадьбы именно в этот день.</a:t>
            </a:r>
          </a:p>
          <a:p>
            <a:r>
              <a:rPr lang="ru-RU" sz="1800" dirty="0" smtClean="0"/>
              <a:t>В Европе число 13 считается несчастливым. </a:t>
            </a:r>
          </a:p>
          <a:p>
            <a:r>
              <a:rPr lang="ru-RU" sz="2000" b="1" dirty="0" smtClean="0"/>
              <a:t> </a:t>
            </a:r>
            <a:endParaRPr lang="ru-RU" sz="2000" dirty="0" smtClean="0"/>
          </a:p>
          <a:p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48097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Интересные факты о числе 13: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68710" y="943897"/>
            <a:ext cx="4146140" cy="5486400"/>
          </a:xfrm>
        </p:spPr>
        <p:txBody>
          <a:bodyPr>
            <a:noAutofit/>
          </a:bodyPr>
          <a:lstStyle/>
          <a:p>
            <a:r>
              <a:rPr lang="ru-RU" sz="1700" dirty="0" smtClean="0"/>
              <a:t>В Америке нет тринадцатых автобусов. Из-за суеверности многих пилотов в США никогда не было истребителя F-13. За </a:t>
            </a:r>
            <a:r>
              <a:rPr lang="en-US" sz="1700" dirty="0" smtClean="0"/>
              <a:t>YF</a:t>
            </a:r>
            <a:r>
              <a:rPr lang="ru-RU" sz="1700" dirty="0" smtClean="0"/>
              <a:t>-12 сразу же последовал </a:t>
            </a:r>
            <a:r>
              <a:rPr lang="en-US" sz="1700" dirty="0" smtClean="0"/>
              <a:t>F</a:t>
            </a:r>
            <a:r>
              <a:rPr lang="ru-RU" sz="1700" dirty="0" smtClean="0"/>
              <a:t>-14. В ряде крупнейших городов Франции дома, которые должны были бы иметь 13-й номер, заменяются домами с номерами 12 бис, а в домах нет этажей с номером 13, после 12-го этажа может сразу следовать 14-й или могут существовать этажи 12А и 12Б, или же 13-й этаж может называться как «+1». А в некоторых самолетах за 12-м сидением идет 14-е. В оперных театрах Италии вы не найдете мест с этим странным числом, и уж совсем на редком корабле капитан предложит вам 13-ю каюту!  В современных автогонках «Формула – 1» нет машины с номером 13. Во многих странах эта цифра отсутствует на дверях кабинетов, гостиничных номеров, а в госпиталях палаты под таким номером нет. </a:t>
            </a:r>
            <a:endParaRPr lang="ru-RU" sz="1700" dirty="0"/>
          </a:p>
        </p:txBody>
      </p:sp>
      <p:pic>
        <p:nvPicPr>
          <p:cNvPr id="7" name="Picture 1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5128" t="16798" r="7784" b="19826"/>
          <a:stretch>
            <a:fillRect/>
          </a:stretch>
        </p:blipFill>
        <p:spPr bwMode="auto">
          <a:xfrm>
            <a:off x="4557252" y="975966"/>
            <a:ext cx="2403987" cy="173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1020" y="988141"/>
            <a:ext cx="2138516" cy="176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i-main-pic" descr="Картинка 2 из 344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3007" y="2684205"/>
            <a:ext cx="2153264" cy="187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5766" y="2772695"/>
            <a:ext cx="2109020" cy="176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 b="6456"/>
          <a:stretch>
            <a:fillRect/>
          </a:stretch>
        </p:blipFill>
        <p:spPr bwMode="auto">
          <a:xfrm>
            <a:off x="4483510" y="4616245"/>
            <a:ext cx="2359742" cy="191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69510" y="4572000"/>
            <a:ext cx="2097343" cy="2020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70" y="707924"/>
            <a:ext cx="7588155" cy="6931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ЗАГАДКА ЧИСПА 13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1570" y="1607574"/>
            <a:ext cx="7588155" cy="4247536"/>
          </a:xfrm>
        </p:spPr>
        <p:txBody>
          <a:bodyPr/>
          <a:lstStyle/>
          <a:p>
            <a:r>
              <a:rPr lang="ru-RU" dirty="0" smtClean="0"/>
              <a:t>Существует предрассудок, что число 13 приносит несчастье, но это не так. На самом деле это сложное число, но очень сильное, означающее успех в делах и блистательную карьеру.</a:t>
            </a:r>
          </a:p>
          <a:p>
            <a:r>
              <a:rPr lang="ru-RU" dirty="0" smtClean="0"/>
              <a:t>Люди, родившиеся 13 числа, умные, творческие, самостоятельные. Хорошо умеют планировать и воплощать свои планы в жизнь, обладают цепким, схватывающим умом, способностью быстро обучаться.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 l="12627" r="24146"/>
          <a:stretch>
            <a:fillRect/>
          </a:stretch>
        </p:blipFill>
        <p:spPr bwMode="auto">
          <a:xfrm>
            <a:off x="1375390" y="4483509"/>
            <a:ext cx="2562430" cy="1386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5399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Известные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дюди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68710" y="1165122"/>
            <a:ext cx="4146140" cy="5309419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13  ноября 1730 года Александр Васильевич Суворов – генералиссимус.</a:t>
            </a:r>
          </a:p>
          <a:p>
            <a:r>
              <a:rPr lang="ru-RU" dirty="0" smtClean="0"/>
              <a:t>13 февраля 1873 года Фёдор Иванович Шаляпин - великий русский певец;</a:t>
            </a:r>
          </a:p>
          <a:p>
            <a:r>
              <a:rPr lang="ru-RU" dirty="0" smtClean="0"/>
              <a:t>13 марта 1913 года Сергей Владимирович Михалков - детский писатель, баснописец, драматург;</a:t>
            </a:r>
          </a:p>
          <a:p>
            <a:r>
              <a:rPr lang="ru-RU" dirty="0" smtClean="0"/>
              <a:t>13 мая 1963 года Роман Злотников-писатель-фантаст;</a:t>
            </a:r>
          </a:p>
          <a:p>
            <a:r>
              <a:rPr lang="ru-RU" dirty="0" smtClean="0"/>
              <a:t>13 октября 1937 года Крамаров Савелий Викторович - актёр театра и кино;</a:t>
            </a:r>
          </a:p>
          <a:p>
            <a:r>
              <a:rPr lang="ru-RU" dirty="0" smtClean="0"/>
              <a:t>13 декабря 1927 года Леонид Марков-актёр театра и кино;</a:t>
            </a:r>
          </a:p>
          <a:p>
            <a:r>
              <a:rPr lang="ru-RU" dirty="0" smtClean="0"/>
              <a:t>13 мая 1804 года Алексей Хомяков-поэт.</a:t>
            </a:r>
          </a:p>
          <a:p>
            <a:r>
              <a:rPr lang="ru-RU" dirty="0" smtClean="0"/>
              <a:t>13 февраля 1947 года Тарасова Татьяна Анатольевна – тренер по фигурному катанию</a:t>
            </a:r>
          </a:p>
          <a:p>
            <a:endParaRPr lang="ru-RU" dirty="0"/>
          </a:p>
        </p:txBody>
      </p:sp>
      <p:pic>
        <p:nvPicPr>
          <p:cNvPr id="7" name="Содержимое 6" descr="C:\Documents and Settings\Администратор\Рабочий стол\чесло тринадцать\dhdhudhdhunedhdhdhnndhdhnfn-dhdh-dhnfdhdhnedhdh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029" y="1084465"/>
            <a:ext cx="1450050" cy="158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kollektzioner.files.wordpress.com/2012/10/fedor0.jpg?w=64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1806" y="958644"/>
            <a:ext cx="1415845" cy="1666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&amp;Scy;&amp;iecy;&amp;rcy;&amp;gcy;&amp;iecy;&amp;jcy; &amp;Mcy;&amp;icy;&amp;khcy;&amp;acy;&amp;lcy;&amp;kcy;&amp;ocy;&amp;vcy; 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2465" y="1814053"/>
            <a:ext cx="1592825" cy="1961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&amp;Zcy;&amp;lcy;&amp;ocy;&amp;tcy;&amp;ncy;&amp;icy;&amp;kcy;&amp;ocy;&amp;vcy; &amp;Rcy;. &amp;Vcy;. - &amp;Scy;&amp;bcy;&amp;ocy;&amp;rcy;&amp;ncy;&amp;icy;&amp;kcy; &amp;icy;&amp;zcy; 99 &amp;pcy;&amp;rcy;&amp;ocy;&amp;icy;&amp;zcy;&amp;vcy;&amp;iecy;&amp;dcy;&amp;iecy;&amp;ncy;&amp;icy;&amp;jcy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1497" y="2580968"/>
            <a:ext cx="2064774" cy="218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&amp;Scy;&amp;acy;&amp;vcy;&amp;iecy;&amp;lcy;&amp;icy;&amp;jcy; &amp;Kcy;&amp;rcy;&amp;acy;&amp;mcy;&amp;acy;&amp;rcy;&amp;ocy;&amp;vcy; (Saveli Kramarov) &amp;fcy;&amp;ocy;&amp;tcy;&amp;ocy;&amp;gcy;&amp;rcy;&amp;acy;&amp;fcy;&amp;icy;&amp;icy;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7779" y="3170902"/>
            <a:ext cx="1716782" cy="194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Администратор\Рабочий стол\i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81717" y="4609689"/>
            <a:ext cx="1647670" cy="204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Администратор\Рабочий стол\чесло тринадцать\i (2)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6491" y="4645741"/>
            <a:ext cx="1755058" cy="1933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6137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Заключение: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3961" y="1283110"/>
            <a:ext cx="8480323" cy="5220929"/>
          </a:xfrm>
        </p:spPr>
        <p:txBody>
          <a:bodyPr>
            <a:normAutofit fontScale="47500" lnSpcReduction="20000"/>
          </a:bodyPr>
          <a:lstStyle/>
          <a:p>
            <a:r>
              <a:rPr lang="ru-RU" sz="3600" dirty="0" smtClean="0"/>
              <a:t>При работе над данной темой я узнала много нового и интересного о числе 13 и его значении в жизни человека. Человек всегда пытается связать плохое с чем–то </a:t>
            </a:r>
            <a:r>
              <a:rPr lang="ru-RU" sz="3600" dirty="0" err="1" smtClean="0"/>
              <a:t>сверхестесвенным</a:t>
            </a:r>
            <a:r>
              <a:rPr lang="ru-RU" sz="3600" dirty="0" smtClean="0"/>
              <a:t>. Число - 13 может быть магическим, волшебным, математическим, счастливым и несчастливым.</a:t>
            </a:r>
            <a:br>
              <a:rPr lang="ru-RU" sz="3600" dirty="0" smtClean="0"/>
            </a:br>
            <a:r>
              <a:rPr lang="ru-RU" sz="3600" dirty="0" smtClean="0"/>
              <a:t>По данным моих исследований, в повседневной жизни тринадцать ничем не выделяется из обычного числового ряда: тринадцатого числа происходит как и в любой другой день, столько же хорошего, как и плохого.</a:t>
            </a:r>
          </a:p>
          <a:p>
            <a:r>
              <a:rPr lang="ru-RU" sz="3600" dirty="0" smtClean="0"/>
              <a:t> Как показали опросы, большинство людей  считают дату 13  обычным днем и не испытывают в связи с этой датой никаких опасений. Успеваемость в учебе не зависит от даты. Люди, рожденные 13 числа также не чувствуют себя чем-то обделенными. Те, кто верит в отрицательную магию этого числа, по мнению психологов, сами программируют себя на то, что в этот день с ними может произойти несчастье. Не будьте излишне суеверными. Верьте в себя, и в  вашей жизни будет больше счастливых дней. Поэтому будьте спокойны и помните фразу американского киноактера </a:t>
            </a:r>
            <a:r>
              <a:rPr lang="ru-RU" sz="3600" dirty="0" err="1" smtClean="0"/>
              <a:t>Гручо</a:t>
            </a:r>
            <a:r>
              <a:rPr lang="ru-RU" sz="3600" dirty="0" smtClean="0"/>
              <a:t> Маркса: «13 человек за столом может быть несчастливым числом, если вы приготовили только 12 котлет</a:t>
            </a:r>
          </a:p>
          <a:p>
            <a:r>
              <a:rPr lang="ru-RU" sz="3600" b="1" u="sng" dirty="0" smtClean="0"/>
              <a:t>ВЫВОД:</a:t>
            </a:r>
            <a:endParaRPr lang="ru-RU" sz="3600" dirty="0" smtClean="0"/>
          </a:p>
          <a:p>
            <a:r>
              <a:rPr lang="ru-RU" sz="3600" dirty="0" smtClean="0"/>
              <a:t>Для себя я поняла, что хоть  число 13 и считается загадочным, но не стоит его бояться, а надо верить в себя и свои силы. Изучая материал по теме, я сталкивалась с интересной информацией о «счастливой» семёрке. Меня очень заинтересовало это число,  и я решила  подробнее с ним познакомиться, а потом поделиться этой информацией с  ребятами.</a:t>
            </a:r>
            <a:br>
              <a:rPr lang="ru-RU" sz="3600" dirty="0" smtClean="0"/>
            </a:b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64320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Список литературы и интернет ресурсы: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28650" y="1253613"/>
            <a:ext cx="7886700" cy="492335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В. Волина Праздник числа (Занимательная математика для детей): Книга для учителей и родителей. – М.: Знание, 1993.</a:t>
            </a:r>
          </a:p>
          <a:p>
            <a:pPr lvl="0"/>
            <a:r>
              <a:rPr lang="ru-RU" dirty="0" smtClean="0"/>
              <a:t> Дорохов А. О правде и выдумках. «Детская литература». Москва, 1977..</a:t>
            </a:r>
          </a:p>
          <a:p>
            <a:pPr lvl="0"/>
            <a:r>
              <a:rPr lang="ru-RU" dirty="0" smtClean="0"/>
              <a:t>Энциклопедический словарь юного </a:t>
            </a:r>
            <a:r>
              <a:rPr lang="ru-RU" dirty="0" err="1" smtClean="0"/>
              <a:t>математика.-М</a:t>
            </a:r>
            <a:r>
              <a:rPr lang="ru-RU" dirty="0" smtClean="0"/>
              <a:t>.: Просвещение,1993 </a:t>
            </a:r>
          </a:p>
          <a:p>
            <a:pPr lvl="0"/>
            <a:r>
              <a:rPr lang="ru-RU" u="sng" dirty="0" smtClean="0">
                <a:hlinkClick r:id="rId2"/>
              </a:rPr>
              <a:t>http://www.krugosvet.ru/articles/15/1001543/1001543a1.htm</a:t>
            </a:r>
            <a:r>
              <a:rPr lang="ru-RU" dirty="0" smtClean="0"/>
              <a:t> </a:t>
            </a:r>
          </a:p>
          <a:p>
            <a:pPr lvl="0"/>
            <a:r>
              <a:rPr lang="ru-RU" u="sng" dirty="0" err="1" smtClean="0">
                <a:hlinkClick r:id="rId3"/>
              </a:rPr>
              <a:t>images.yandex.ru</a:t>
            </a:r>
            <a:r>
              <a:rPr lang="ru-RU" dirty="0" smtClean="0"/>
              <a:t>›</a:t>
            </a:r>
            <a:r>
              <a:rPr lang="ru-RU" b="1" u="sng" dirty="0" smtClean="0">
                <a:hlinkClick r:id="rId4"/>
              </a:rPr>
              <a:t>Известные</a:t>
            </a:r>
            <a:r>
              <a:rPr lang="ru-RU" u="sng" dirty="0" smtClean="0">
                <a:hlinkClick r:id="rId4"/>
              </a:rPr>
              <a:t> </a:t>
            </a:r>
            <a:r>
              <a:rPr lang="ru-RU" b="1" u="sng" dirty="0" smtClean="0">
                <a:hlinkClick r:id="rId4"/>
              </a:rPr>
              <a:t>люди</a:t>
            </a:r>
            <a:r>
              <a:rPr lang="ru-RU" u="sng" dirty="0" smtClean="0">
                <a:hlinkClick r:id="rId4"/>
              </a:rPr>
              <a:t>, </a:t>
            </a:r>
            <a:r>
              <a:rPr lang="ru-RU" b="1" u="sng" dirty="0" smtClean="0">
                <a:hlinkClick r:id="rId4"/>
              </a:rPr>
              <a:t>родившиеся</a:t>
            </a:r>
            <a:r>
              <a:rPr lang="ru-RU" u="sng" dirty="0" smtClean="0">
                <a:hlinkClick r:id="rId4"/>
              </a:rPr>
              <a:t> </a:t>
            </a:r>
            <a:r>
              <a:rPr lang="ru-RU" b="1" u="sng" dirty="0" smtClean="0">
                <a:hlinkClick r:id="rId4"/>
              </a:rPr>
              <a:t>13</a:t>
            </a:r>
            <a:r>
              <a:rPr lang="ru-RU" u="sng" dirty="0" smtClean="0">
                <a:hlinkClick r:id="rId4"/>
              </a:rPr>
              <a:t> </a:t>
            </a:r>
            <a:r>
              <a:rPr lang="ru-RU" b="1" u="sng" dirty="0" smtClean="0">
                <a:hlinkClick r:id="rId4"/>
              </a:rPr>
              <a:t>числа</a:t>
            </a:r>
            <a:r>
              <a:rPr lang="en-US" b="1" u="sng" dirty="0" smtClean="0"/>
              <a:t> </a:t>
            </a:r>
            <a:endParaRPr lang="ru-RU" dirty="0" smtClean="0"/>
          </a:p>
          <a:p>
            <a:pPr lvl="0"/>
            <a:r>
              <a:rPr lang="ru-RU" dirty="0" smtClean="0"/>
              <a:t> </a:t>
            </a:r>
            <a:r>
              <a:rPr lang="en-US" u="sng" dirty="0" smtClean="0">
                <a:hlinkClick r:id="rId5"/>
              </a:rPr>
              <a:t>images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yandex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ru</a:t>
            </a:r>
            <a:r>
              <a:rPr lang="ru-RU" dirty="0" smtClean="0"/>
              <a:t>›</a:t>
            </a:r>
            <a:r>
              <a:rPr lang="ru-RU" b="1" u="sng" dirty="0" smtClean="0">
                <a:hlinkClick r:id="rId6"/>
              </a:rPr>
              <a:t>картинки</a:t>
            </a:r>
            <a:r>
              <a:rPr lang="ru-RU" u="sng" dirty="0" smtClean="0">
                <a:hlinkClick r:id="rId6"/>
              </a:rPr>
              <a:t> </a:t>
            </a:r>
            <a:r>
              <a:rPr lang="ru-RU" b="1" u="sng" dirty="0" smtClean="0">
                <a:hlinkClick r:id="rId6"/>
              </a:rPr>
              <a:t>числа</a:t>
            </a:r>
            <a:r>
              <a:rPr lang="ru-RU" u="sng" dirty="0" smtClean="0">
                <a:hlinkClick r:id="rId6"/>
              </a:rPr>
              <a:t> </a:t>
            </a:r>
            <a:r>
              <a:rPr lang="ru-RU" b="1" u="sng" dirty="0" smtClean="0">
                <a:hlinkClick r:id="rId6"/>
              </a:rPr>
              <a:t>13</a:t>
            </a:r>
            <a:r>
              <a:rPr lang="en-US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41806" y="5043948"/>
            <a:ext cx="2286000" cy="147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604683"/>
            <a:ext cx="7886700" cy="855407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28650" y="1371600"/>
            <a:ext cx="7886700" cy="5043947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секрет, что вся наша жизнь   наполнена цифрами и числами. Они сопровождают нас от рождения и до последних дней. Какую же роль играют они в нашей судьбе?   </a:t>
            </a:r>
          </a:p>
          <a:p>
            <a:pPr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Математика связана со всеми науками, даже с мистикой. Есть немало суеверий, связанных с определенными числами. </a:t>
            </a:r>
          </a:p>
          <a:p>
            <a:pPr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Объектом нашего исследования и являются суеверия, связанные с числом 13.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9028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pic>
        <p:nvPicPr>
          <p:cNvPr id="6" name="Содержимое 5" descr="http://www.playcast.ru/uploads/2014/12/26/11283601.jpg"/>
          <p:cNvPicPr>
            <a:picLocks noGrp="1"/>
          </p:cNvPicPr>
          <p:nvPr>
            <p:ph idx="1"/>
          </p:nvPr>
        </p:nvPicPr>
        <p:blipFill>
          <a:blip r:embed="rId2" cstate="print"/>
          <a:srcRect t="5448" r="6065" b="9201"/>
          <a:stretch>
            <a:fillRect/>
          </a:stretch>
        </p:blipFill>
        <p:spPr bwMode="auto">
          <a:xfrm>
            <a:off x="1224723" y="1593028"/>
            <a:ext cx="6871533" cy="416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3"/>
            <a:ext cx="7886700" cy="510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ЗАГАДКА ЧИСЛА 13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28650" y="1076632"/>
            <a:ext cx="3886200" cy="5100331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Предположим,  что число 13 – мистическое и загадочное, и его магия влияет на судьбу людей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29150" y="1061884"/>
            <a:ext cx="3886200" cy="5115079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Цели  исследования: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v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Разобраться, действительно ли число 13 – мистическое и загадочное.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v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Определить степень влияния числа 13 на жизнь человека.</a:t>
            </a:r>
          </a:p>
          <a:p>
            <a:endParaRPr lang="ru-RU" dirty="0"/>
          </a:p>
        </p:txBody>
      </p:sp>
      <p:pic>
        <p:nvPicPr>
          <p:cNvPr id="7" name="Picture 7" descr="C:\Users\ШКОЛА\Desktop\i.jpg"/>
          <p:cNvPicPr>
            <a:picLocks noChangeAspect="1" noChangeArrowheads="1"/>
          </p:cNvPicPr>
          <p:nvPr/>
        </p:nvPicPr>
        <p:blipFill>
          <a:blip r:embed="rId2" cstate="print"/>
          <a:srcRect l="14" t="2509" r="-873" b="12191"/>
          <a:stretch>
            <a:fillRect/>
          </a:stretch>
        </p:blipFill>
        <p:spPr bwMode="auto">
          <a:xfrm>
            <a:off x="959482" y="4041059"/>
            <a:ext cx="2889847" cy="2066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55471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ЗАГАДКА ЧИСЛА 13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28650" y="1165123"/>
            <a:ext cx="3886200" cy="5011840"/>
          </a:xfrm>
        </p:spPr>
        <p:txBody>
          <a:bodyPr>
            <a:normAutofit fontScale="92500" lnSpcReduction="2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Задачи исследования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Собрать информацию о числе 13. 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Найти  плюсы и минусы загадочного числа 13.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Изучить мнение одноклассников.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Найти интересные факты о числе 13.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Найти известных людей, родившихся        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13 числа.</a:t>
            </a:r>
          </a:p>
          <a:p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29150" y="1165123"/>
            <a:ext cx="3886200" cy="501184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>Основные методы исследования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Наблюдение.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Анкетирование.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Анализ.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Сбор информации.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7" name="Picture 2" descr="C:\Documents and Settings\Администратор\Рабочий стол\чесло тринадцать\i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2218" y="3628103"/>
            <a:ext cx="3569111" cy="224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77672"/>
            <a:ext cx="5654163" cy="1213017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Философ и математик Пифагор утверждал, что «числа правят миром».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628650" y="1961535"/>
            <a:ext cx="7886700" cy="421542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ts val="3363"/>
              </a:lnSpc>
              <a:spcBef>
                <a:spcPct val="0"/>
              </a:spcBef>
            </a:pP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Число –одно из основных понятий математики, зародилось в глубокой древности и постепенно расширялось и обобщалось. Вы, наверное, встречаете людей, которые пытаются угадать своё «счастье»по номерам автобусных билетов, по номерам машин. Все эти суеверия – вера в особое таинственное значение числа.   </a:t>
            </a:r>
          </a:p>
          <a:p>
            <a:pPr>
              <a:lnSpc>
                <a:spcPts val="3363"/>
              </a:lnSpc>
              <a:spcBef>
                <a:spcPct val="0"/>
              </a:spcBef>
            </a:pP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 таинственное! Оно простое и делится только на себя и  единицу. С числом   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  у большинства народов мира связано большое количество примет и суеверий, чаще всего негативных.</a:t>
            </a:r>
          </a:p>
          <a:p>
            <a:pPr>
              <a:lnSpc>
                <a:spcPts val="3363"/>
              </a:lnSpc>
              <a:spcBef>
                <a:spcPct val="0"/>
              </a:spcBef>
            </a:pP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Это число ещё называют «чёртовой дюжиной». </a:t>
            </a:r>
          </a:p>
          <a:p>
            <a:pPr>
              <a:lnSpc>
                <a:spcPts val="3363"/>
              </a:lnSpc>
              <a:spcBef>
                <a:spcPct val="0"/>
              </a:spcBef>
            </a:pP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Считается, что 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– «</a:t>
            </a:r>
            <a:r>
              <a:rPr lang="ru-RU" sz="7000" dirty="0" err="1" smtClean="0">
                <a:latin typeface="Times New Roman" pitchFamily="18" charset="0"/>
                <a:cs typeface="Times New Roman" pitchFamily="18" charset="0"/>
              </a:rPr>
              <a:t>ведьминское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, дьявольское и магическое число».</a:t>
            </a:r>
            <a:r>
              <a:rPr lang="ru-RU" sz="7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7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363"/>
              </a:lnSpc>
              <a:spcBef>
                <a:spcPct val="0"/>
              </a:spcBef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dirty="0"/>
          </a:p>
        </p:txBody>
      </p:sp>
      <p:pic>
        <p:nvPicPr>
          <p:cNvPr id="4" name="Picture 5" descr="pythagor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5045" y="294969"/>
            <a:ext cx="2123768" cy="1784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77673"/>
            <a:ext cx="7886700" cy="5842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ЗАГАДКА ЧИСЛА 13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179871"/>
            <a:ext cx="7886700" cy="499709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давних времён людям свойственно было приписывать тем или иным числам магические свойства – одни числа считали счастливыми( например, 3,7), другие- наоборот, несчастливыми  например 9, 13).Эти нелепые суеверия благополучно дошли до наших дней.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Ученые объясняют – сегодня мы пользуемся системой исчисления, в основе которой лежит десятка. Однако, в древние времена, как восточные, так и западные народы, за основу принимали число 12. Счет дюжинами, а не десятками, был распространен во многих европейских странах, в том числе и на Руси. Число же 13 отличается от остальных тем, что делится только на себя. Возможно, именно это отличие и породило суеверие, что 13 – это «чертова дюжина».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4" name="Picture 5" descr="C:\Users\ШКОЛА\Desktop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3328" y="4778477"/>
            <a:ext cx="2359742" cy="1548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C:\Users\ШКОЛА\Desktop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006" y="4807974"/>
            <a:ext cx="2304255" cy="1622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5399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Плюсы числа 13: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28650" y="1061884"/>
            <a:ext cx="3886200" cy="5115079"/>
          </a:xfrm>
        </p:spPr>
        <p:txBody>
          <a:bodyPr>
            <a:normAutofit fontScale="77500" lnSpcReduction="20000"/>
          </a:bodyPr>
          <a:lstStyle/>
          <a:p>
            <a:pPr lvl="2">
              <a:buNone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 календаре древних жителей Южной Америки были тринадцатидневные «недели».</a:t>
            </a:r>
          </a:p>
          <a:p>
            <a:pPr lvl="2">
              <a:buNone/>
            </a:pPr>
            <a:r>
              <a:rPr lang="ru-RU" sz="2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Король Франции Людовик 13 считал число 13 счастливым. Он даже женился на Анне Австрийской, когда ей было 13 лет</a:t>
            </a:r>
          </a:p>
          <a:p>
            <a:pPr lvl="2">
              <a:buNone/>
            </a:pPr>
            <a:endParaRPr lang="ru-RU" sz="29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629150" y="1047135"/>
            <a:ext cx="3886200" cy="5129828"/>
          </a:xfrm>
        </p:spPr>
        <p:txBody>
          <a:bodyPr>
            <a:normAutofit fontScale="77500" lnSpcReduction="20000"/>
          </a:bodyPr>
          <a:lstStyle/>
          <a:p>
            <a:pPr marL="228600" lvl="2">
              <a:spcBef>
                <a:spcPts val="1000"/>
              </a:spcBef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lvl="2">
              <a:spcBef>
                <a:spcPts val="1000"/>
              </a:spcBef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 Библии перечисляются 13 важных     качеств Бога.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lvl="2">
              <a:spcBef>
                <a:spcPts val="1000"/>
              </a:spcBef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 Иисус Христос был 13участником тайной вечери вместе с 12-ю апостолами. Само имя Иисуса Христа по-гречески пишется 13-ю буквами</a:t>
            </a:r>
            <a:r>
              <a:rPr lang="ru-RU" sz="2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lvl="2">
              <a:spcBef>
                <a:spcPts val="1000"/>
              </a:spcBef>
              <a:buNone/>
            </a:pPr>
            <a:r>
              <a:rPr lang="ru-RU" sz="2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Имя Иисуса Христа по-гречески - </a:t>
            </a:r>
            <a:r>
              <a:rPr lang="ru-RU" sz="29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Ἰ</a:t>
            </a:r>
            <a:r>
              <a:rPr lang="ru-RU" sz="29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ησο</a:t>
            </a:r>
            <a:r>
              <a:rPr lang="ru-RU" sz="29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ῦ</a:t>
            </a:r>
            <a:r>
              <a:rPr lang="ru-RU" sz="29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ς Χριστός </a:t>
            </a:r>
            <a:r>
              <a:rPr lang="ru-RU" sz="2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(13 букв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).</a:t>
            </a: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0" name="Рисунок 9" descr="http://cs622317.vk.me/v622317115/5181e/NuGaw-_vn_E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778477" y="4336026"/>
            <a:ext cx="3628103" cy="2050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i.t30p.ru/1BGU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902542" y="4380271"/>
            <a:ext cx="2271252" cy="2020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7424" y="492421"/>
            <a:ext cx="7886700" cy="5399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Плюсы числа 13: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28650" y="1076632"/>
            <a:ext cx="3886200" cy="542740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 Символика числа «13» присутствует во многих рисунках однодолларовой банкноты. Число 13 представлено во всех элементах герба США. Мы видим над головой орла звезду, составленную из тринадцати звезд. В левой лапе орел держит 13 стрел, в правой — оливковую ветвь с тринадцатью листьями и тринадцатью ягодами. Красных и белых полос на флаге США в сумме также тринадцать.</a:t>
            </a:r>
          </a:p>
          <a:p>
            <a:endParaRPr lang="ru-RU" dirty="0"/>
          </a:p>
        </p:txBody>
      </p:sp>
      <p:pic>
        <p:nvPicPr>
          <p:cNvPr id="7" name="Picture 2" descr="C:\Documents and Settings\Администратор\Рабочий стол\чесло тринадцать\17548_tribune_i_love_us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6399" y="1179868"/>
            <a:ext cx="2757950" cy="2330245"/>
          </a:xfrm>
        </p:spPr>
      </p:pic>
      <p:pic>
        <p:nvPicPr>
          <p:cNvPr id="8" name="Picture 3" descr="C:\Documents and Settings\Администратор\Рабочий стол\чесло тринадцать\i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0493" y="3833608"/>
            <a:ext cx="28082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77673"/>
            <a:ext cx="7886700" cy="4957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Плюсы числа 13: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91380"/>
            <a:ext cx="4057650" cy="5294671"/>
          </a:xfrm>
        </p:spPr>
        <p:txBody>
          <a:bodyPr>
            <a:normAutofit lnSpcReduction="10000"/>
          </a:bodyPr>
          <a:lstStyle/>
          <a:p>
            <a:pPr lvl="1"/>
            <a:r>
              <a:rPr lang="ru-RU" sz="2000" dirty="0" smtClean="0"/>
              <a:t>В России, например, артисты цирка на Цветном бульваре, число 13 считают счастливым числом, так как номер дома цирка 13, трамвай, который ходит до цирка 13, и диаметр арены цирка ровно 13.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9150" y="1120877"/>
            <a:ext cx="3886200" cy="53094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США и во Франции, существуют "Клубы тринадцати". Тринадцать членов каждого такого клуба собираются 13-го числа каждого месяца в комнате №13 и устраивают обеды на 13 персон. Надо сказать, что пока что ни с одним из членов таких клубов ничего плохого не случалось.</a:t>
            </a:r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665" y="3436374"/>
            <a:ext cx="3495368" cy="28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ни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уни1.potx" id="{4223B739-686C-4627-B918-C73C8BB5C604}" vid="{E04FD4ED-9582-47EF-A552-DFDD9FF21F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уни1</Template>
  <TotalTime>723</TotalTime>
  <Words>1491</Words>
  <Application>Microsoft Office PowerPoint</Application>
  <PresentationFormat>Экран (4:3)</PresentationFormat>
  <Paragraphs>157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уни1</vt:lpstr>
      <vt:lpstr>ЗАГАДКА ЧИСЛА 13</vt:lpstr>
      <vt:lpstr>Актуальность</vt:lpstr>
      <vt:lpstr>ЗАГАДКА ЧИСЛА 13</vt:lpstr>
      <vt:lpstr>ЗАГАДКА ЧИСЛА 13</vt:lpstr>
      <vt:lpstr>  Философ и математик Пифагор утверждал, что «числа правят миром». </vt:lpstr>
      <vt:lpstr>ЗАГАДКА ЧИСЛА 13</vt:lpstr>
      <vt:lpstr>Плюсы числа 13:</vt:lpstr>
      <vt:lpstr>Плюсы числа 13:</vt:lpstr>
      <vt:lpstr>Плюсы числа 13:</vt:lpstr>
      <vt:lpstr>Минусы числа 13</vt:lpstr>
      <vt:lpstr>Минусы числа 13</vt:lpstr>
      <vt:lpstr>ИЗУЧЕНИЕ ОБЩЕСТВЕННОГО МНЕНИЯ:</vt:lpstr>
      <vt:lpstr>АНАЛИЗ УСПЕВАЕМРСТИ ОБУЧАЮЩИХСЯ 4 КЛАССА  13 ЧИСЛА КАЖДОГО  МЕСЯЦА В ЭТОМ УЧЕБНОМ ГОДУ:</vt:lpstr>
      <vt:lpstr>Интересные факты о числе 13:</vt:lpstr>
      <vt:lpstr>Интересные факты о числе 13:</vt:lpstr>
      <vt:lpstr>ЗАГАДКА ЧИСПА 13</vt:lpstr>
      <vt:lpstr>Известные дюди:</vt:lpstr>
      <vt:lpstr> Заключение:</vt:lpstr>
      <vt:lpstr>Список литературы и интернет ресурсы: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унивесальный</dc:title>
  <dc:creator>Марина</dc:creator>
  <cp:lastModifiedBy>Юлия</cp:lastModifiedBy>
  <cp:revision>136</cp:revision>
  <dcterms:created xsi:type="dcterms:W3CDTF">2019-07-28T09:59:28Z</dcterms:created>
  <dcterms:modified xsi:type="dcterms:W3CDTF">2020-01-26T15:57:38Z</dcterms:modified>
</cp:coreProperties>
</file>